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1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1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5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5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4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8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8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00B0F0">
                <a:alpha val="65000"/>
              </a:srgbClr>
            </a:gs>
            <a:gs pos="34000">
              <a:srgbClr val="00B0F0"/>
            </a:gs>
            <a:gs pos="62000">
              <a:srgbClr val="00B0F0"/>
            </a:gs>
            <a:gs pos="94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22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329923" y="4880827"/>
            <a:ext cx="5862077" cy="16459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Arun</a:t>
            </a:r>
            <a:r>
              <a:rPr lang="en-US" sz="2800" dirty="0" smtClean="0"/>
              <a:t> R Nair,</a:t>
            </a:r>
          </a:p>
          <a:p>
            <a:r>
              <a:rPr lang="en-US" sz="2800" dirty="0" err="1" smtClean="0"/>
              <a:t>Assistan</a:t>
            </a:r>
            <a:r>
              <a:rPr lang="en-US" sz="2800" dirty="0" smtClean="0"/>
              <a:t> 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, of PM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5626" y="3212250"/>
            <a:ext cx="73516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I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Irritable Bowel Syndrome (IBS</a:t>
            </a:r>
            <a:r>
              <a:rPr lang="en-IN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785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10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674" y="2181727"/>
            <a:ext cx="114333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offending articles of diet which aggravate symptoms should be avoided. In general, a moderate-roughage diet is advisable. The use of high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diets has been advocated in spastic colon.</a:t>
            </a:r>
          </a:p>
        </p:txBody>
      </p:sp>
    </p:spTree>
    <p:extLst>
      <p:ext uri="{BB962C8B-B14F-4D97-AF65-F5344CB8AC3E}">
        <p14:creationId xmlns:p14="http://schemas.microsoft.com/office/powerpoint/2010/main" val="35690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379" y="1572127"/>
            <a:ext cx="118551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synonyms are mucous colitis, spastic colon, irritable colon and colonic neurosis.</a:t>
            </a: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Irritable bowel syndrome is a functional disorder to the intestine characterized by alteration of the bowel habits and abdominal pain in the absence of any detectable organic pathology.</a:t>
            </a: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morphologic, histologic, microbiologic or biochemical abnormality.</a:t>
            </a: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Myoelectrical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Activity— the Basic Electric Rhythm (BER) and Spike Activity (SA).</a:t>
            </a:r>
          </a:p>
          <a:p>
            <a:pPr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2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721895"/>
            <a:ext cx="110042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Basic Electric Rhythm (BER)  is in the continuous wave form at the rate of 6 cycles per minute. The Spike Activity  SA is the form of electrical bursts superimposed on Basic Electric Rhythm (BER)  and this is responsible for the mechanical contraction of the gut. </a:t>
            </a:r>
          </a:p>
          <a:p>
            <a:pPr algn="just"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IBS patients have a slow Basic Electric Rhythm (BER)  at the rate of 3 cycles per minute. </a:t>
            </a:r>
          </a:p>
          <a:p>
            <a:pPr algn="just"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normal people, feeding induces Spike Activity ( SA) immediately which peaks in 30 minutes and lasts for about 50 minutes. </a:t>
            </a:r>
          </a:p>
          <a:p>
            <a:pPr algn="just"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IBS patients the feeding induced SA is dampened in the first 50 minutes, but it becomes stronger later on.</a:t>
            </a:r>
          </a:p>
        </p:txBody>
      </p:sp>
    </p:spTree>
    <p:extLst>
      <p:ext uri="{BB962C8B-B14F-4D97-AF65-F5344CB8AC3E}">
        <p14:creationId xmlns:p14="http://schemas.microsoft.com/office/powerpoint/2010/main" val="33329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784" y="742769"/>
            <a:ext cx="11903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India the female to male ratio is 1:3, though in the West, females suffer more. </a:t>
            </a: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common age group is 20-40 years.</a:t>
            </a:r>
          </a:p>
          <a:p>
            <a:pPr algn="just" defTabSz="457200"/>
            <a:endParaRPr lang="en-I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spectrum </a:t>
            </a:r>
          </a:p>
          <a:p>
            <a:pPr marL="571500" indent="-571500" algn="just" defTabSz="457200">
              <a:buFontTx/>
              <a:buAutoNum type="romanLcParenBoth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Painless functional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571500" indent="-571500" algn="just" defTabSz="457200">
              <a:buFontTx/>
              <a:buAutoNum type="romanLcParenBoth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Painless simple constipation, </a:t>
            </a:r>
          </a:p>
          <a:p>
            <a:pPr marL="571500" indent="-571500" algn="just" defTabSz="457200">
              <a:buFontTx/>
              <a:buAutoNum type="romanLcParenBoth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Alternating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constipation</a:t>
            </a:r>
          </a:p>
          <a:p>
            <a:pPr marL="571500" indent="-571500" algn="just" defTabSz="457200">
              <a:buFontTx/>
              <a:buAutoNum type="romanLcParenBoth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Bloating of abdomen</a:t>
            </a:r>
          </a:p>
          <a:p>
            <a:pPr marL="571500" indent="-571500" algn="just" defTabSz="457200">
              <a:buFontTx/>
              <a:buAutoNum type="romanLcParenBoth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due to spasm of colon and small intestine. </a:t>
            </a:r>
          </a:p>
        </p:txBody>
      </p:sp>
    </p:spTree>
    <p:extLst>
      <p:ext uri="{BB962C8B-B14F-4D97-AF65-F5344CB8AC3E}">
        <p14:creationId xmlns:p14="http://schemas.microsoft.com/office/powerpoint/2010/main" val="219135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315" y="781109"/>
            <a:ext cx="117749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dirty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vague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bowel habits ranging from constipation to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(often alternating irregularly).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Pellet like stools.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gastrocolic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reflex.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Vague abdominal pain ranging from dull ache to severe colic,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Flatulence relieved by belching,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Capricious appetite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Insomnia.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weight loss. </a:t>
            </a:r>
          </a:p>
          <a:p>
            <a:pPr marL="457200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Emotionally tense tend to exaggerate the disability. </a:t>
            </a:r>
          </a:p>
        </p:txBody>
      </p:sp>
    </p:spTree>
    <p:extLst>
      <p:ext uri="{BB962C8B-B14F-4D97-AF65-F5344CB8AC3E}">
        <p14:creationId xmlns:p14="http://schemas.microsoft.com/office/powerpoint/2010/main" val="367757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521" y="1197026"/>
            <a:ext cx="115182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 does not reveal any abnormality except for vague tenderness over the abdomen, palpable cecum and sigmoid, increased bowel sounds, and signs of anxiety.</a:t>
            </a:r>
          </a:p>
          <a:p>
            <a:pPr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examination should always be followed by macroscopic examination of a total stool.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feces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large in volume, consistency - vary from hard to semisolid, may froth, and mucus may be present, but no blood.</a:t>
            </a:r>
          </a:p>
          <a:p>
            <a:pPr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463" y="176463"/>
            <a:ext cx="1151354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dirty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Criteria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defTabSz="457200">
              <a:lnSpc>
                <a:spcPct val="150000"/>
              </a:lnSpc>
              <a:buFontTx/>
              <a:buAutoNum type="arabicPeriod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or recurrent symptoms for at least three months.</a:t>
            </a: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Abdominal pain relieved by defecation or associated with a change in frequency and consistency of stool.</a:t>
            </a:r>
          </a:p>
          <a:p>
            <a:pPr algn="just"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Disturbance in defecation on at least 25% of times with any three of the following features.</a:t>
            </a:r>
          </a:p>
          <a:p>
            <a:pPr lvl="1"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Altered stool frequency,</a:t>
            </a:r>
          </a:p>
          <a:p>
            <a:pPr lvl="1"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Altered stool form—hard, loose or watery,</a:t>
            </a:r>
          </a:p>
          <a:p>
            <a:pPr lvl="1"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Altered stool passage—straining, urgency, tenesmus,</a:t>
            </a:r>
          </a:p>
          <a:p>
            <a:pPr lvl="1"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Passage of mucus, and</a:t>
            </a:r>
          </a:p>
          <a:p>
            <a:pPr lvl="1" algn="just"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Abdominal distension</a:t>
            </a:r>
          </a:p>
        </p:txBody>
      </p:sp>
    </p:spTree>
    <p:extLst>
      <p:ext uri="{BB962C8B-B14F-4D97-AF65-F5344CB8AC3E}">
        <p14:creationId xmlns:p14="http://schemas.microsoft.com/office/powerpoint/2010/main" val="5764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8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57727"/>
            <a:ext cx="111372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Rome II Criteria for the Diagnosis of IBS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12 weeks, which need not be consecutive, in the preceding 12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 of abdominal discomfort or pain that has two of following three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features: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Relieved by defecation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Onset associated with changes in stool frequency</a:t>
            </a:r>
          </a:p>
          <a:p>
            <a:pPr defTabSz="457200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Onset associated with changes in stool form</a:t>
            </a:r>
          </a:p>
        </p:txBody>
      </p:sp>
    </p:spTree>
    <p:extLst>
      <p:ext uri="{BB962C8B-B14F-4D97-AF65-F5344CB8AC3E}">
        <p14:creationId xmlns:p14="http://schemas.microsoft.com/office/powerpoint/2010/main" val="158403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9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505" y="304801"/>
            <a:ext cx="119994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dirty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</a:p>
          <a:p>
            <a:pPr defTabSz="457200"/>
            <a:endParaRPr lang="en-IN" sz="2800" dirty="0">
              <a:solidFill>
                <a:srgbClr val="3030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picture is usually normal. </a:t>
            </a: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Stool examination</a:t>
            </a: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biopsy is normal. Barium enema is not diagnostic and may show only non-specific changes.</a:t>
            </a:r>
          </a:p>
          <a:p>
            <a:pPr defTabSz="457200"/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IN" sz="2800" dirty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Diagnosis:</a:t>
            </a:r>
            <a:endParaRPr lang="en-IN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Amebiasis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Giardiasis, </a:t>
            </a: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Ulcerative colitis, </a:t>
            </a: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Diverticulitis, </a:t>
            </a:r>
          </a:p>
          <a:p>
            <a:pPr marL="1371600" lvl="2" indent="-457200" defTabSz="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Helminthic infestations</a:t>
            </a:r>
          </a:p>
        </p:txBody>
      </p:sp>
    </p:spTree>
    <p:extLst>
      <p:ext uri="{BB962C8B-B14F-4D97-AF65-F5344CB8AC3E}">
        <p14:creationId xmlns:p14="http://schemas.microsoft.com/office/powerpoint/2010/main" val="22256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668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Times New Roman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ARUN R NAIR</dc:creator>
  <cp:lastModifiedBy>Dr. ARUN R NAIR</cp:lastModifiedBy>
  <cp:revision>2</cp:revision>
  <dcterms:created xsi:type="dcterms:W3CDTF">2019-07-23T03:28:47Z</dcterms:created>
  <dcterms:modified xsi:type="dcterms:W3CDTF">2019-09-21T09:44:50Z</dcterms:modified>
</cp:coreProperties>
</file>